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5" r:id="rId5"/>
    <p:sldId id="270" r:id="rId6"/>
    <p:sldId id="293" r:id="rId7"/>
    <p:sldId id="279" r:id="rId8"/>
    <p:sldId id="294" r:id="rId9"/>
    <p:sldId id="295" r:id="rId10"/>
    <p:sldId id="283" r:id="rId11"/>
    <p:sldId id="299" r:id="rId12"/>
    <p:sldId id="298" r:id="rId13"/>
    <p:sldId id="300" r:id="rId14"/>
    <p:sldId id="301" r:id="rId15"/>
    <p:sldId id="302" r:id="rId16"/>
    <p:sldId id="303" r:id="rId17"/>
    <p:sldId id="287" r:id="rId18"/>
    <p:sldId id="304" r:id="rId19"/>
    <p:sldId id="305" r:id="rId20"/>
    <p:sldId id="292" r:id="rId21"/>
    <p:sldId id="278" r:id="rId22"/>
    <p:sldId id="291" r:id="rId23"/>
    <p:sldId id="265" r:id="rId24"/>
    <p:sldId id="30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96C"/>
    <a:srgbClr val="C7E0EB"/>
    <a:srgbClr val="CECFCA"/>
    <a:srgbClr val="224D60"/>
    <a:srgbClr val="718EA0"/>
    <a:srgbClr val="6C899B"/>
    <a:srgbClr val="F3F9FB"/>
    <a:srgbClr val="F9FCFD"/>
    <a:srgbClr val="23B0C3"/>
    <a:srgbClr val="14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11054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err="1">
                <a:solidFill>
                  <a:schemeClr val="bg1"/>
                </a:solidFill>
                <a:latin typeface="+mj-ea"/>
                <a:ea typeface="+mj-ea"/>
              </a:rPr>
              <a:t>OpenCV</a:t>
            </a:r>
            <a:r>
              <a:rPr lang="ko-KR" altLang="en-US" sz="5400" b="1" spc="-150" dirty="0">
                <a:solidFill>
                  <a:schemeClr val="bg1"/>
                </a:solidFill>
                <a:latin typeface="+mj-ea"/>
                <a:ea typeface="+mj-ea"/>
              </a:rPr>
              <a:t>를 활용한 온라인 게임 구현</a:t>
            </a:r>
            <a:endParaRPr lang="ko-KR" altLang="en-US" sz="54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19"/>
            <a:ext cx="380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r>
              <a:rPr lang="ko-KR" altLang="en-US" sz="3600" b="1" dirty="0">
                <a:solidFill>
                  <a:schemeClr val="bg1"/>
                </a:solidFill>
              </a:rPr>
              <a:t>차 프로젝트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ko-KR" altLang="en-US" sz="3600" b="1" dirty="0">
                <a:solidFill>
                  <a:schemeClr val="bg1"/>
                </a:solidFill>
              </a:rPr>
              <a:t>김기민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1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코드 설명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901025"/>
            <a:ext cx="6639852" cy="309605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Cv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표준 라이브러리를 가져옴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Static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const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String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부분은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러닝 모델과 설정파일의 경로를 정의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detect_dnn_face1()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함수는 얼굴을 감지하는 기능을 수행하는 함수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command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변수는 나중에 서버 연결 명령을 실행하기 위해 사용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VideoCapture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객체를 사용하여 카메라를 열고 열릴지 않으면 함수 종료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8" y="1035502"/>
            <a:ext cx="6255973" cy="5277950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dnn:Net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클래스를 이용하여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DNN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로드 후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readNet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사용하여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config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정의된 경로에서 모델을 읽음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frame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카메라로부터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캡쳐한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이미지를 저장하기 위해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OpenCV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객체로 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저장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blob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러닝에 적합한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blob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으로 변환하며 그에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알맞는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사이즈와 이미지 색상보정을 거침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얼굴 감지 시 특정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임계값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이상의 신뢰도를 가질 때 서버와의 연결을 시도하게 함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구문은 감지된 얼굴에 대한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후처리와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시각화를 수행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2328167"/>
            <a:ext cx="6770564" cy="28772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Reactangle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사용하여 감지된 얼굴 주변에 사각형 그리며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얼굴 위에 텍스트를 나타나게 함으로써 해당 얼굴의 신뢰도를 나타냄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Imshow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통해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이미지를 창에 출력 후 프로그램 종료 시 모든 창이 정리되고 닫힘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While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구문을 통해 연속적으로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프레임을 열어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얼굴을 </a:t>
            </a:r>
            <a:r>
              <a:rPr lang="ko-KR" altLang="en-US" sz="20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감지하고 필요 조건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충족 시 서버와의 연결을 시도함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LED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Raspberry Pi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소켓통신을 통해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제어하는 코드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GPIO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설정을 통해 핀을 설정 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출력을 설정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Sending_messag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소켓통신을 통해 메시지를 보내는 함수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Received_message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소켓통신을 통해 서버로부터 받는 메시지에 따라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켜고 끄는 동작을 수행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소켓통신 및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스레드를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실행한다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346224"/>
            <a:ext cx="7876675" cy="5204626"/>
            <a:chOff x="0" y="1580048"/>
            <a:chExt cx="7876675" cy="52046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0049"/>
              <a:ext cx="3196122" cy="50522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122" y="1580048"/>
              <a:ext cx="4382112" cy="332468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6123" y="4969187"/>
              <a:ext cx="4680552" cy="1815487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2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Baseball Game - Server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다중 클라이언트를 지원하는 서버코드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소켓 생성 및 설정 후 클라이언트와 연결 대기 및 처리를 한다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Handling_clinet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통해 클라이언트와의 통신 및 결과 처리를 담당하며 정답인지 체크 후 값에 따른 문구를 보낸다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서버는 계속해서 루프를 통해 클라이언트의 연결을 기다리고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클라이언트가 연결될 때마다 새로운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스레드를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생성하여 클라이언트를 처리하면서 다중 클라이언트를 처리하는 채팅 서버를 구현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99" y="3036299"/>
            <a:ext cx="4757524" cy="33852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38" y="1143591"/>
            <a:ext cx="4623085" cy="36495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835"/>
            <a:ext cx="4082616" cy="5277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1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Baseball Game - Client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Sending_message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통해 서버로 전송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Receive_message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통해 서버로부터 오는 메시지를 수신하여 출력 오류 발생시 해당 함수 종료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Main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통해 클라이언트 소켓 생성 및 서버와 연결하여 서버와의 채팅 기능을 수행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8" y="1220170"/>
            <a:ext cx="3972984" cy="47689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1052020"/>
            <a:ext cx="3946372" cy="47940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33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시연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시연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339633" y="1324978"/>
            <a:ext cx="5606929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937419" y="5124277"/>
            <a:ext cx="443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/>
              <a:t>얼굴인식을 통한 클라이언트 접속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6200670" y="1324978"/>
            <a:ext cx="575595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844148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7644164" y="5325478"/>
            <a:ext cx="317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실제 작동 영상</a:t>
            </a:r>
          </a:p>
        </p:txBody>
      </p:sp>
      <p:pic>
        <p:nvPicPr>
          <p:cNvPr id="12" name="KakaoTalk_20230522_0213483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0670" y="1333752"/>
            <a:ext cx="5755956" cy="3237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2" y="1324977"/>
            <a:ext cx="5606930" cy="32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36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보완할 점 및 후기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826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56247" y="2300644"/>
            <a:ext cx="1554627" cy="523220"/>
            <a:chOff x="1856247" y="2300644"/>
            <a:chExt cx="1554627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308183-DB54-F711-9B69-C8C5752AF7AF}"/>
                </a:ext>
              </a:extLst>
            </p:cNvPr>
            <p:cNvSpPr txBox="1"/>
            <p:nvPr/>
          </p:nvSpPr>
          <p:spPr>
            <a:xfrm>
              <a:off x="1856247" y="236219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F8E78-68AC-B048-5336-EE835D4169E6}"/>
                </a:ext>
              </a:extLst>
            </p:cNvPr>
            <p:cNvSpPr txBox="1"/>
            <p:nvPr/>
          </p:nvSpPr>
          <p:spPr>
            <a:xfrm>
              <a:off x="2585007" y="2300644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개요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56247" y="3011783"/>
            <a:ext cx="2277582" cy="523220"/>
            <a:chOff x="1856247" y="3063354"/>
            <a:chExt cx="2277582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3F5BEB-A29E-EC98-4681-67E53CB0B3C2}"/>
                </a:ext>
              </a:extLst>
            </p:cNvPr>
            <p:cNvSpPr txBox="1"/>
            <p:nvPr/>
          </p:nvSpPr>
          <p:spPr>
            <a:xfrm>
              <a:off x="1856247" y="312490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F1453-BC33-8329-E803-35808F5E93AA}"/>
                </a:ext>
              </a:extLst>
            </p:cNvPr>
            <p:cNvSpPr txBox="1"/>
            <p:nvPr/>
          </p:nvSpPr>
          <p:spPr>
            <a:xfrm>
              <a:off x="2585007" y="3063354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배경 설명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51134" y="3784477"/>
            <a:ext cx="2277582" cy="523220"/>
            <a:chOff x="1856247" y="3930562"/>
            <a:chExt cx="2277582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FBC02-6717-E326-10F3-EED37C2CE102}"/>
                </a:ext>
              </a:extLst>
            </p:cNvPr>
            <p:cNvSpPr txBox="1"/>
            <p:nvPr/>
          </p:nvSpPr>
          <p:spPr>
            <a:xfrm>
              <a:off x="1856247" y="3992117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5A99F0-E26F-49EF-19FA-5DA225DF25D0}"/>
                </a:ext>
              </a:extLst>
            </p:cNvPr>
            <p:cNvSpPr txBox="1"/>
            <p:nvPr/>
          </p:nvSpPr>
          <p:spPr>
            <a:xfrm>
              <a:off x="2585007" y="3930562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1"/>
                  </a:solidFill>
                </a:rPr>
                <a:t>코드 설명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1134" y="4680281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79894" y="4618726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시연 및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79894" y="5452975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보완할 점 및 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9686" y="5514530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solidFill>
            <a:srgbClr val="CE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진행했던 순서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283922" y="2642116"/>
            <a:ext cx="1482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Jack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지갑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얼굴 인식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블랙리스트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589397" y="2915949"/>
            <a:ext cx="1559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Jack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지갑 구현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얼굴 인식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8812644" y="3054448"/>
            <a:ext cx="2560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기대에 </a:t>
            </a:r>
            <a:r>
              <a:rPr lang="ko-KR" altLang="en-US" sz="2800" b="1" dirty="0" err="1">
                <a:solidFill>
                  <a:schemeClr val="accent1"/>
                </a:solidFill>
                <a:latin typeface="+mj-ea"/>
                <a:ea typeface="+mj-ea"/>
              </a:rPr>
              <a:t>못미친</a:t>
            </a:r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 결과물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5933338" y="3054448"/>
            <a:ext cx="1559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숫자 야구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얼굴 인식</a:t>
            </a:r>
          </a:p>
        </p:txBody>
      </p:sp>
    </p:spTree>
    <p:extLst>
      <p:ext uri="{BB962C8B-B14F-4D97-AF65-F5344CB8AC3E}">
        <p14:creationId xmlns:p14="http://schemas.microsoft.com/office/powerpoint/2010/main" val="187891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부족했던 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682690" y="3391757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accent1">
                    <a:lumMod val="50000"/>
                  </a:schemeClr>
                </a:solidFill>
              </a:rPr>
              <a:t>코딩 실력 부족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>
                <a:solidFill>
                  <a:schemeClr val="accent1">
                    <a:lumMod val="50000"/>
                  </a:schemeClr>
                </a:solidFill>
              </a:rPr>
              <a:t>OpenCV</a:t>
            </a:r>
            <a:r>
              <a:rPr lang="en-US" altLang="ko-KR" sz="2800" spc="-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이해부족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809521" y="3391757"/>
            <a:ext cx="82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accent1">
                    <a:lumMod val="50000"/>
                  </a:schemeClr>
                </a:solidFill>
              </a:rPr>
              <a:t>시간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56909" y="1307921"/>
            <a:ext cx="10078181" cy="4535092"/>
            <a:chOff x="1056909" y="1307921"/>
            <a:chExt cx="10078181" cy="4535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7BAD30-9FBB-F60C-C45E-BD43DE1FF872}"/>
                </a:ext>
              </a:extLst>
            </p:cNvPr>
            <p:cNvSpPr>
              <a:spLocks/>
            </p:cNvSpPr>
            <p:nvPr/>
          </p:nvSpPr>
          <p:spPr>
            <a:xfrm>
              <a:off x="1056909" y="1307921"/>
              <a:ext cx="5040000" cy="2268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622A98D-EE2C-E33C-7F26-6BAB35BB0896}"/>
                </a:ext>
              </a:extLst>
            </p:cNvPr>
            <p:cNvSpPr>
              <a:spLocks/>
            </p:cNvSpPr>
            <p:nvPr/>
          </p:nvSpPr>
          <p:spPr>
            <a:xfrm>
              <a:off x="6092950" y="1307921"/>
              <a:ext cx="5040000" cy="22680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99240460-DE28-0B18-0AEA-5EE9C09F33BF}"/>
                </a:ext>
              </a:extLst>
            </p:cNvPr>
            <p:cNvSpPr>
              <a:spLocks/>
            </p:cNvSpPr>
            <p:nvPr/>
          </p:nvSpPr>
          <p:spPr>
            <a:xfrm>
              <a:off x="1056910" y="3575013"/>
              <a:ext cx="5040000" cy="226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EE76A9AB-43AF-7608-E148-C74A8A5498F1}"/>
                </a:ext>
              </a:extLst>
            </p:cNvPr>
            <p:cNvSpPr>
              <a:spLocks/>
            </p:cNvSpPr>
            <p:nvPr/>
          </p:nvSpPr>
          <p:spPr>
            <a:xfrm>
              <a:off x="6095090" y="3575013"/>
              <a:ext cx="5040000" cy="226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안타까웠던 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47627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얼굴 인식 속도가 카메라가 켜지는 속도보다 빨라 오류가 발생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1"/>
                </a:solidFill>
                <a:latin typeface="+mn-ea"/>
              </a:rPr>
              <a:t>OpenCV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에 대한 이해도 부족으로 응용부족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6130291" y="1489166"/>
            <a:ext cx="471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부품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(Motor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사용하지 못함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얼굴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인식시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추가적인 동작을 했었으면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59" y="3821349"/>
            <a:ext cx="4595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코딩 실력 부족으로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블랙잭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미구현이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아쉬움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지갑을 구현함으로써 더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실제같은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게임을 만들었으면 함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6522045" y="3775659"/>
            <a:ext cx="43189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실제 카지노처럼 구현을 위해 블랙리스트 시스템을 넣었으면 했음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각기 다른 얼굴로 로그인 시 다중계정 구현이 아쉬움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4318314" y="3088188"/>
            <a:ext cx="17911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6106462" y="3102622"/>
            <a:ext cx="19720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109429" y="3553562"/>
            <a:ext cx="1969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4935949" y="3549853"/>
            <a:ext cx="117051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TCP/IP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 </a:t>
            </a:r>
            <a:r>
              <a:rPr lang="en-US" altLang="ko-KR" dirty="0">
                <a:solidFill>
                  <a:schemeClr val="bg1"/>
                </a:solidFill>
              </a:rPr>
              <a:t>(1879 ~ 1955)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05282" y="3685192"/>
            <a:ext cx="2381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내가 그렇다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scf.slidemembers.com/docs/1/1/355/thank_you_ppt_background_354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13806" y="3971109"/>
            <a:ext cx="11068594" cy="1332411"/>
          </a:xfrm>
          <a:prstGeom prst="roundRect">
            <a:avLst/>
          </a:prstGeom>
          <a:solidFill>
            <a:srgbClr val="5A6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163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271480" y="3173125"/>
            <a:ext cx="178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accent1">
                    <a:lumMod val="50000"/>
                  </a:schemeClr>
                </a:solidFill>
              </a:rPr>
              <a:t>OpenCV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TCP/IP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GPIO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순서도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67612" y="542156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68837" y="3856695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LED(Python)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767612" y="2620701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Face Detect Function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767612" y="141458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767612" y="382681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28" idx="2"/>
            <a:endCxn id="27" idx="0"/>
          </p:cNvCxnSpPr>
          <p:nvPr/>
        </p:nvCxnSpPr>
        <p:spPr>
          <a:xfrm>
            <a:off x="5698790" y="2287797"/>
            <a:ext cx="0" cy="332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3"/>
            <a:endCxn id="34" idx="1"/>
          </p:cNvCxnSpPr>
          <p:nvPr/>
        </p:nvCxnSpPr>
        <p:spPr>
          <a:xfrm>
            <a:off x="6629968" y="3057307"/>
            <a:ext cx="11916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995352" y="4700027"/>
            <a:ext cx="13562" cy="751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939422" y="4729905"/>
            <a:ext cx="2828190" cy="1431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21641" y="2620701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Face Detect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821641" y="382681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Command Client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endCxn id="35" idx="0"/>
          </p:cNvCxnSpPr>
          <p:nvPr/>
        </p:nvCxnSpPr>
        <p:spPr>
          <a:xfrm>
            <a:off x="8752819" y="3469037"/>
            <a:ext cx="0" cy="357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1"/>
            <a:endCxn id="29" idx="3"/>
          </p:cNvCxnSpPr>
          <p:nvPr/>
        </p:nvCxnSpPr>
        <p:spPr>
          <a:xfrm flipH="1">
            <a:off x="6629968" y="4263422"/>
            <a:ext cx="11916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265947" y="4670147"/>
            <a:ext cx="16173" cy="72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</p:cNvCxnSpPr>
          <p:nvPr/>
        </p:nvCxnSpPr>
        <p:spPr>
          <a:xfrm flipH="1" flipV="1">
            <a:off x="2579404" y="4700027"/>
            <a:ext cx="2188208" cy="115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1010193" y="4282446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1010195" y="765677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1010193" y="971048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1, </a:t>
            </a:r>
            <a:r>
              <a:rPr lang="ko-KR" altLang="en-US" sz="2800" spc="-300" dirty="0">
                <a:solidFill>
                  <a:schemeClr val="bg1"/>
                </a:solidFill>
              </a:rPr>
              <a:t>얼굴 인식을 통해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로그인을</a:t>
            </a:r>
            <a:r>
              <a:rPr lang="ko-KR" altLang="en-US" sz="2800" spc="-300" dirty="0">
                <a:solidFill>
                  <a:schemeClr val="bg1"/>
                </a:solidFill>
              </a:rPr>
              <a:t> 하여 차세대 게임을 간략히 구현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856175" y="2104801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1010194" y="2524061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2672114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2, </a:t>
            </a:r>
            <a:r>
              <a:rPr lang="ko-KR" altLang="en-US" sz="2800" spc="-300" dirty="0">
                <a:solidFill>
                  <a:schemeClr val="bg1"/>
                </a:solidFill>
              </a:rPr>
              <a:t>서버는 열어두고 얼굴인증만으로 클라이언트에 접속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856175" y="3863185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1010193" y="5955891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856175" y="5536630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4443290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3, Raspberry Pi</a:t>
            </a:r>
            <a:r>
              <a:rPr lang="ko-KR" altLang="en-US" sz="2800" spc="-300" dirty="0">
                <a:solidFill>
                  <a:schemeClr val="bg1"/>
                </a:solidFill>
              </a:rPr>
              <a:t>의 </a:t>
            </a:r>
            <a:r>
              <a:rPr lang="en-US" altLang="ko-KR" sz="2800" spc="-300" dirty="0">
                <a:solidFill>
                  <a:schemeClr val="bg1"/>
                </a:solidFill>
              </a:rPr>
              <a:t>GPIO</a:t>
            </a:r>
            <a:r>
              <a:rPr lang="ko-KR" altLang="en-US" sz="2800" spc="-300" dirty="0">
                <a:solidFill>
                  <a:schemeClr val="bg1"/>
                </a:solidFill>
              </a:rPr>
              <a:t>를 활용하여 </a:t>
            </a:r>
            <a:r>
              <a:rPr lang="en-US" altLang="ko-KR" sz="2800" spc="-300" dirty="0">
                <a:solidFill>
                  <a:schemeClr val="bg1"/>
                </a:solidFill>
              </a:rPr>
              <a:t>LED </a:t>
            </a:r>
            <a:r>
              <a:rPr lang="ko-KR" altLang="en-US" sz="2800" spc="-300" dirty="0">
                <a:solidFill>
                  <a:schemeClr val="bg1"/>
                </a:solidFill>
              </a:rPr>
              <a:t>조작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6145335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4, </a:t>
            </a:r>
            <a:r>
              <a:rPr lang="ko-KR" altLang="en-US" sz="2800" spc="-300" dirty="0">
                <a:solidFill>
                  <a:schemeClr val="bg1"/>
                </a:solidFill>
              </a:rPr>
              <a:t>얼굴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인증시</a:t>
            </a:r>
            <a:r>
              <a:rPr lang="ko-KR" altLang="en-US" sz="2800" spc="-300" dirty="0">
                <a:solidFill>
                  <a:schemeClr val="bg1"/>
                </a:solidFill>
              </a:rPr>
              <a:t> 최소한의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임계값을</a:t>
            </a:r>
            <a:r>
              <a:rPr lang="ko-KR" altLang="en-US" sz="2800" spc="-300" dirty="0">
                <a:solidFill>
                  <a:schemeClr val="bg1"/>
                </a:solidFill>
              </a:rPr>
              <a:t> 설정하여 구동</a:t>
            </a:r>
          </a:p>
        </p:txBody>
      </p:sp>
    </p:spTree>
    <p:extLst>
      <p:ext uri="{BB962C8B-B14F-4D97-AF65-F5344CB8AC3E}">
        <p14:creationId xmlns:p14="http://schemas.microsoft.com/office/powerpoint/2010/main" val="423884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1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배경 설명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 설명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0" y="1166949"/>
            <a:ext cx="12192000" cy="4998720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소켓통신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소켓 통신은 컴퓨터 네트워크를 통해 데이터를 주고 받기 위한 프로그램 인터페이스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클라이언트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-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서버 모델을 기반으로 작동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GPIO</a:t>
            </a:r>
          </a:p>
          <a:p>
            <a:pPr lvl="1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Raspberry Pi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같은 </a:t>
            </a:r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임베디드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 시스템에서 사용되는 범용 입출력 핀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디지털 신호들을 입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출력하여 다양한 외부장치와 호환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OpenCV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컴퓨터 비전과 이미지 처리를 위한 오픈 소스 컴퓨터 비전 라이브러리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.</a:t>
            </a: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실시간 이미지 및 비디오 처리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객체 검출 및 추적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얼굴 인식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머신 러닝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OCR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작업을 수행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2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 설명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0" y="1166949"/>
            <a:ext cx="12192000" cy="4998720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야구 게임이란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  <a:p>
            <a:pPr marL="36900" indent="0">
              <a:buFont typeface="Arial" panose="020B0604020202020204" pitchFamily="34" charset="0"/>
              <a:buNone/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개를 서버에서 무작위로 검출 및 클라이언트 즉 사용자가 숫자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개를 입력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숫자가 같지만 위치가 다르면 볼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숫자와 위치가 모두 같다면 스트라이크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숫자와 위치가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모두 같다면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스트라이크로 승리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2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699</Words>
  <Application>Microsoft Office PowerPoint</Application>
  <PresentationFormat>와이드스크린</PresentationFormat>
  <Paragraphs>172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KoPub돋움체 Bold</vt:lpstr>
      <vt:lpstr>Pretendard</vt:lpstr>
      <vt:lpstr>Pretendard Black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JS2-9</cp:lastModifiedBy>
  <cp:revision>55</cp:revision>
  <dcterms:created xsi:type="dcterms:W3CDTF">2022-08-03T01:14:38Z</dcterms:created>
  <dcterms:modified xsi:type="dcterms:W3CDTF">2023-05-22T01:12:32Z</dcterms:modified>
</cp:coreProperties>
</file>